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305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4270248" y="548640"/>
            <a:ext cx="3657600" cy="27432"/>
          </a:xfrm>
          <a:prstGeom prst="rect">
            <a:avLst/>
          </a:prstGeom>
          <a:solidFill>
            <a:srgbClr val="8A6E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371600" y="1645920"/>
            <a:ext cx="9445752" cy="13716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6800" b="1">
                <a:solidFill>
                  <a:srgbClr val="D4A853"/>
                </a:solidFill>
                <a:latin typeface="Microsoft YaHei"/>
              </a:defRPr>
            </a:pPr>
            <a:r>
              <a:t>老板如何上AI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71600" y="3291840"/>
            <a:ext cx="9445752" cy="64008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3400" b="1">
                <a:solidFill>
                  <a:srgbClr val="DADAE2"/>
                </a:solidFill>
                <a:latin typeface="Microsoft YaHei"/>
              </a:defRPr>
            </a:pPr>
            <a:r>
              <a:t>认知不对，一切白干</a:t>
            </a:r>
          </a:p>
        </p:txBody>
      </p:sp>
      <p:sp>
        <p:nvSpPr>
          <p:cNvPr id="5" name="Rectangle 4"/>
          <p:cNvSpPr/>
          <p:nvPr/>
        </p:nvSpPr>
        <p:spPr>
          <a:xfrm>
            <a:off x="4270248" y="4114800"/>
            <a:ext cx="3657600" cy="27432"/>
          </a:xfrm>
          <a:prstGeom prst="rect">
            <a:avLst/>
          </a:prstGeom>
          <a:solidFill>
            <a:srgbClr val="8A6E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3200400" y="4206240"/>
            <a:ext cx="5788152" cy="5486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600" b="1">
                <a:solidFill>
                  <a:srgbClr val="FAFAFF"/>
                </a:solidFill>
                <a:latin typeface="Microsoft YaHei"/>
              </a:defRPr>
            </a:pPr>
            <a:r>
              <a:t>AI处理不确定性，软件解决确定性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114800" y="6035040"/>
            <a:ext cx="3959352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800" b="0">
                <a:solidFill>
                  <a:srgbClr val="8A6E2E"/>
                </a:solidFill>
                <a:latin typeface="Microsoft YaHei"/>
              </a:defRPr>
            </a:pPr>
            <a:r>
              <a:t>龙虾军团 · 影子团队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305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57200"/>
            <a:ext cx="7315200" cy="8229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4400" b="1">
                <a:solidFill>
                  <a:srgbClr val="D4A853"/>
                </a:solidFill>
                <a:latin typeface="Microsoft YaHei"/>
              </a:defRPr>
            </a:pPr>
            <a:r>
              <a:t>很多专家的建议，方向反了</a:t>
            </a:r>
          </a:p>
        </p:txBody>
      </p:sp>
      <p:sp>
        <p:nvSpPr>
          <p:cNvPr id="3" name="Rectangle 2"/>
          <p:cNvSpPr/>
          <p:nvPr/>
        </p:nvSpPr>
        <p:spPr>
          <a:xfrm>
            <a:off x="548640" y="1371600"/>
            <a:ext cx="3200400" cy="27432"/>
          </a:xfrm>
          <a:prstGeom prst="rect">
            <a:avLst/>
          </a:prstGeom>
          <a:solidFill>
            <a:srgbClr val="8A6E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645920"/>
            <a:ext cx="6858000" cy="32004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Aft>
                <a:spcPts val="1600"/>
              </a:spcAft>
              <a:defRPr sz="2800" b="1">
                <a:solidFill>
                  <a:srgbClr val="FAFAFF"/>
                </a:solidFill>
                <a:latin typeface="Microsoft YaHei"/>
              </a:defRPr>
            </a:pPr>
            <a:r>
              <a:t>●  专家主张：上AI要选高频、确定、规则明确的场景</a:t>
            </a:r>
          </a:p>
          <a:p>
            <a:pPr>
              <a:spcAft>
                <a:spcPts val="1600"/>
              </a:spcAft>
              <a:defRPr sz="2800" b="1">
                <a:solidFill>
                  <a:srgbClr val="FAFAFF"/>
                </a:solidFill>
                <a:latin typeface="Microsoft YaHei"/>
              </a:defRPr>
            </a:pPr>
            <a:r>
              <a:t>●  场景已被确定，说明它不需要再判断</a:t>
            </a:r>
          </a:p>
          <a:p>
            <a:pPr>
              <a:spcAft>
                <a:spcPts val="1600"/>
              </a:spcAft>
              <a:defRPr sz="3000" b="1">
                <a:solidFill>
                  <a:srgbClr val="D4A853"/>
                </a:solidFill>
                <a:latin typeface="Microsoft YaHei"/>
              </a:defRPr>
            </a:pPr>
            <a:r>
              <a:t>●  误区本质：把AI当成一个更好的自动化工具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321040" y="1783080"/>
            <a:ext cx="1280160" cy="457200"/>
          </a:xfrm>
          <a:prstGeom prst="roundRect">
            <a:avLst/>
          </a:prstGeom>
          <a:solidFill>
            <a:srgbClr val="332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321040" y="1783080"/>
            <a:ext cx="128016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000" b="1">
                <a:solidFill>
                  <a:srgbClr val="CC5555"/>
                </a:solidFill>
                <a:latin typeface="Microsoft YaHei"/>
              </a:defRPr>
            </a:pPr>
            <a:r>
              <a:t>✗ 专家思路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8321040" y="2468880"/>
            <a:ext cx="1280160" cy="1371600"/>
          </a:xfrm>
          <a:prstGeom prst="roundRect">
            <a:avLst/>
          </a:prstGeom>
          <a:solidFill>
            <a:srgbClr val="2A38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366760" y="2560320"/>
            <a:ext cx="1188720" cy="11887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800" b="1">
                <a:solidFill>
                  <a:srgbClr val="DADAE2"/>
                </a:solidFill>
                <a:latin typeface="Microsoft YaHei"/>
              </a:defRPr>
            </a:pPr>
            <a:r>
              <a:t>高频确定场景</a:t>
            </a:r>
            <a:br/>
            <a:r>
              <a:t>跟软件抢活</a:t>
            </a:r>
            <a:br/>
            <a:r>
              <a:t>方向错了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10424160" y="1783080"/>
            <a:ext cx="1280160" cy="457200"/>
          </a:xfrm>
          <a:prstGeom prst="roundRect">
            <a:avLst/>
          </a:prstGeom>
          <a:solidFill>
            <a:srgbClr val="2033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424160" y="1783080"/>
            <a:ext cx="128016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000" b="1">
                <a:solidFill>
                  <a:srgbClr val="44BB77"/>
                </a:solidFill>
                <a:latin typeface="Microsoft YaHei"/>
              </a:defRPr>
            </a:pPr>
            <a:r>
              <a:t>✓ AI思路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10424160" y="2468880"/>
            <a:ext cx="1280160" cy="1371600"/>
          </a:xfrm>
          <a:prstGeom prst="roundRect">
            <a:avLst/>
          </a:prstGeom>
          <a:solidFill>
            <a:srgbClr val="2A38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469880" y="2560320"/>
            <a:ext cx="1188720" cy="11887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800" b="1">
                <a:solidFill>
                  <a:srgbClr val="FAFAFF"/>
                </a:solidFill>
                <a:latin typeface="Microsoft YaHei"/>
              </a:defRPr>
            </a:pPr>
            <a:r>
              <a:t>处理不确定性</a:t>
            </a:r>
            <a:br/>
            <a:r>
              <a:t>做决策顾问</a:t>
            </a:r>
            <a:br/>
            <a:r>
              <a:t>这才是正确方向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22960" y="5212080"/>
            <a:ext cx="6400800" cy="8229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600" b="1">
                <a:solidFill>
                  <a:srgbClr val="CC5555"/>
                </a:solidFill>
                <a:latin typeface="Microsoft YaHei"/>
              </a:defRPr>
            </a:pPr>
            <a:r>
              <a:t>⚠️ AI不是执行工具，它的核心价值是处理不确定性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305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109728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4400" b="1">
                <a:solidFill>
                  <a:srgbClr val="D4A853"/>
                </a:solidFill>
                <a:latin typeface="Microsoft YaHei"/>
              </a:defRPr>
            </a:pPr>
            <a:r>
              <a:t>确定性的事，软件比AI好一万倍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005840"/>
            <a:ext cx="109728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400" b="1">
                <a:solidFill>
                  <a:srgbClr val="DADAE2"/>
                </a:solidFill>
                <a:latin typeface="Microsoft YaHei"/>
              </a:defRPr>
            </a:pPr>
            <a:r>
              <a:t>这些东西在AI出现前就被软件解决了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600200" y="1737360"/>
            <a:ext cx="4114800" cy="2057400"/>
          </a:xfrm>
          <a:prstGeom prst="roundRect">
            <a:avLst/>
          </a:prstGeom>
          <a:solidFill>
            <a:srgbClr val="1E35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645920" y="1783080"/>
            <a:ext cx="4023360" cy="347472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3600" b="0">
                <a:solidFill>
                  <a:srgbClr val="FAFAFF"/>
                </a:solidFill>
                <a:latin typeface="Microsoft YaHei"/>
              </a:defRPr>
            </a:pPr>
            <a:r>
              <a:t>📦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645920" y="2148840"/>
            <a:ext cx="4023360" cy="384048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600" b="1">
                <a:solidFill>
                  <a:srgbClr val="FAFAFF"/>
                </a:solidFill>
                <a:latin typeface="Microsoft YaHei"/>
              </a:defRPr>
            </a:pPr>
            <a:r>
              <a:t>ERP管进销存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45920" y="2578608"/>
            <a:ext cx="4023360" cy="10058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900" b="1">
                <a:solidFill>
                  <a:srgbClr val="DADAE2"/>
                </a:solidFill>
                <a:latin typeface="Microsoft YaHei"/>
              </a:defRPr>
            </a:pPr>
            <a:r>
              <a:t>稳定、精确、毫秒级响应，AI不需要插手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537960" y="1737360"/>
            <a:ext cx="4114800" cy="2057400"/>
          </a:xfrm>
          <a:prstGeom prst="roundRect">
            <a:avLst/>
          </a:prstGeom>
          <a:solidFill>
            <a:srgbClr val="1E35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583680" y="1783080"/>
            <a:ext cx="4023360" cy="347472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3600" b="0">
                <a:solidFill>
                  <a:srgbClr val="FAFAFF"/>
                </a:solidFill>
                <a:latin typeface="Microsoft YaHei"/>
              </a:defRPr>
            </a:pPr>
            <a:r>
              <a:t>👥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583680" y="2148840"/>
            <a:ext cx="4023360" cy="384048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600" b="1">
                <a:solidFill>
                  <a:srgbClr val="FAFAFF"/>
                </a:solidFill>
                <a:latin typeface="Microsoft YaHei"/>
              </a:defRPr>
            </a:pPr>
            <a:r>
              <a:t>CRM客户关系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83680" y="2578608"/>
            <a:ext cx="4023360" cy="10058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900" b="1">
                <a:solidFill>
                  <a:srgbClr val="DADAE2"/>
                </a:solidFill>
                <a:latin typeface="Microsoft YaHei"/>
              </a:defRPr>
            </a:pPr>
            <a:r>
              <a:t>客户标签、跟进线索，软件天生更适合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1600200" y="4023360"/>
            <a:ext cx="4114800" cy="2057400"/>
          </a:xfrm>
          <a:prstGeom prst="roundRect">
            <a:avLst/>
          </a:prstGeom>
          <a:solidFill>
            <a:srgbClr val="1E35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645920" y="4069080"/>
            <a:ext cx="4023360" cy="347472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3600" b="0">
                <a:solidFill>
                  <a:srgbClr val="FAFAFF"/>
                </a:solidFill>
                <a:latin typeface="Microsoft YaHei"/>
              </a:defRPr>
            </a:pPr>
            <a:r>
              <a:t>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645920" y="4434840"/>
            <a:ext cx="4023360" cy="384048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600" b="1">
                <a:solidFill>
                  <a:srgbClr val="FAFAFF"/>
                </a:solidFill>
                <a:latin typeface="Microsoft YaHei"/>
              </a:defRPr>
            </a:pPr>
            <a:r>
              <a:t>OA审批流程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645920" y="4864608"/>
            <a:ext cx="4023360" cy="10058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900" b="1">
                <a:solidFill>
                  <a:srgbClr val="DADAE2"/>
                </a:solidFill>
                <a:latin typeface="Microsoft YaHei"/>
              </a:defRPr>
            </a:pPr>
            <a:r>
              <a:t>规则明确、路径确定，不需AI来推理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537960" y="4023360"/>
            <a:ext cx="4114800" cy="2057400"/>
          </a:xfrm>
          <a:prstGeom prst="roundRect">
            <a:avLst/>
          </a:prstGeom>
          <a:solidFill>
            <a:srgbClr val="1E35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583680" y="4069080"/>
            <a:ext cx="4023360" cy="347472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3600" b="0">
                <a:solidFill>
                  <a:srgbClr val="FAFAFF"/>
                </a:solidFill>
                <a:latin typeface="Microsoft YaHei"/>
              </a:defRPr>
            </a:pPr>
            <a:r>
              <a:t>⚙️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83680" y="4434840"/>
            <a:ext cx="4023360" cy="384048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600" b="1">
                <a:solidFill>
                  <a:srgbClr val="FAFAFF"/>
                </a:solidFill>
                <a:latin typeface="Microsoft YaHei"/>
              </a:defRPr>
            </a:pPr>
            <a:r>
              <a:t>软件适配确定性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583680" y="4864608"/>
            <a:ext cx="4023360" cy="10058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900" b="1">
                <a:solidFill>
                  <a:srgbClr val="DADAE2"/>
                </a:solidFill>
                <a:latin typeface="Microsoft YaHei"/>
              </a:defRPr>
            </a:pPr>
            <a:r>
              <a:t>成熟、可靠、成本低，不要用AI替换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686800" y="1417320"/>
            <a:ext cx="2743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defRPr sz="1400" b="0">
                <a:solidFill>
                  <a:srgbClr val="C49A3C"/>
                </a:solidFill>
                <a:latin typeface="Microsoft YaHei"/>
              </a:defRPr>
            </a:pPr>
            <a:r>
              <a:t>软件天生优势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305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274320"/>
            <a:ext cx="10972800" cy="5486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4200" b="1">
                <a:solidFill>
                  <a:srgbClr val="D4A853"/>
                </a:solidFill>
                <a:latin typeface="Microsoft YaHei"/>
              </a:defRPr>
            </a:pPr>
            <a:r>
              <a:t>软件 vs AI —— 各有各的位置</a:t>
            </a:r>
          </a:p>
        </p:txBody>
      </p:sp>
      <p:sp>
        <p:nvSpPr>
          <p:cNvPr id="3" name="Rectangle 2"/>
          <p:cNvSpPr/>
          <p:nvPr/>
        </p:nvSpPr>
        <p:spPr>
          <a:xfrm>
            <a:off x="6080760" y="1097280"/>
            <a:ext cx="27432" cy="5029200"/>
          </a:xfrm>
          <a:prstGeom prst="rect">
            <a:avLst/>
          </a:prstGeom>
          <a:solidFill>
            <a:srgbClr val="E8C8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ounded Rectangle 3"/>
          <p:cNvSpPr/>
          <p:nvPr/>
        </p:nvSpPr>
        <p:spPr>
          <a:xfrm>
            <a:off x="731520" y="1097280"/>
            <a:ext cx="5303520" cy="5029200"/>
          </a:xfrm>
          <a:prstGeom prst="roundRect">
            <a:avLst/>
          </a:prstGeom>
          <a:solidFill>
            <a:srgbClr val="1A2A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417320"/>
            <a:ext cx="5029200" cy="41148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3000" b="1">
                <a:solidFill>
                  <a:srgbClr val="CC5555"/>
                </a:solidFill>
                <a:latin typeface="Microsoft YaHei"/>
              </a:defRPr>
            </a:pPr>
            <a:r>
              <a:t>软件解决确定性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97280" y="2286000"/>
            <a:ext cx="4389120" cy="5486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200" b="1">
                <a:solidFill>
                  <a:srgbClr val="DADAE2"/>
                </a:solidFill>
                <a:latin typeface="Microsoft YaHei"/>
              </a:defRPr>
            </a:pPr>
            <a:r>
              <a:t>✗  不出错、不变形，每秒稳定运行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" y="3291840"/>
            <a:ext cx="4389120" cy="5486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200" b="1">
                <a:solidFill>
                  <a:srgbClr val="DADAE2"/>
                </a:solidFill>
                <a:latin typeface="Microsoft YaHei"/>
              </a:defRPr>
            </a:pPr>
            <a:r>
              <a:t>✗  成熟、可靠、成本低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97280" y="4297680"/>
            <a:ext cx="4389120" cy="5486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200" b="1">
                <a:solidFill>
                  <a:srgbClr val="DADAE2"/>
                </a:solidFill>
                <a:latin typeface="Microsoft YaHei"/>
              </a:defRPr>
            </a:pPr>
            <a:r>
              <a:t>✗  有明确规则、确定路径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0" y="5394960"/>
            <a:ext cx="3657600" cy="5486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600" b="1">
                <a:solidFill>
                  <a:srgbClr val="CC5555"/>
                </a:solidFill>
                <a:latin typeface="Microsoft YaHei"/>
              </a:defRPr>
            </a:pPr>
            <a:r>
              <a:t>稳定执行 ▼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355080" y="1097280"/>
            <a:ext cx="5303520" cy="5029200"/>
          </a:xfrm>
          <a:prstGeom prst="roundRect">
            <a:avLst/>
          </a:prstGeom>
          <a:solidFill>
            <a:srgbClr val="1A2A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355080" y="1417320"/>
            <a:ext cx="5029200" cy="41148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3000" b="1">
                <a:solidFill>
                  <a:srgbClr val="44BB77"/>
                </a:solidFill>
                <a:latin typeface="Microsoft YaHei"/>
              </a:defRPr>
            </a:pPr>
            <a:r>
              <a:t>AI处理不确定性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12280" y="2286000"/>
            <a:ext cx="4389120" cy="5486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200" b="1">
                <a:solidFill>
                  <a:srgbClr val="FAFAFF"/>
                </a:solidFill>
                <a:latin typeface="Microsoft YaHei"/>
              </a:defRPr>
            </a:pPr>
            <a:r>
              <a:t>✓  思考、推理、决策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12280" y="3291840"/>
            <a:ext cx="4389120" cy="5486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200" b="1">
                <a:solidFill>
                  <a:srgbClr val="FAFAFF"/>
                </a:solidFill>
                <a:latin typeface="Microsoft YaHei"/>
              </a:defRPr>
            </a:pPr>
            <a:r>
              <a:t>✓  信息不完整时理出可选路径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812280" y="4297680"/>
            <a:ext cx="4389120" cy="5486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2200" b="1">
                <a:solidFill>
                  <a:srgbClr val="FAFAFF"/>
                </a:solidFill>
                <a:latin typeface="Microsoft YaHei"/>
              </a:defRPr>
            </a:pPr>
            <a:r>
              <a:t>✓  做顾问，帮你看到盲区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03720" y="5394960"/>
            <a:ext cx="3657600" cy="5486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600" b="1">
                <a:solidFill>
                  <a:srgbClr val="44BB77"/>
                </a:solidFill>
                <a:latin typeface="Microsoft YaHei"/>
              </a:defRPr>
            </a:pPr>
            <a:r>
              <a:t>智能决策 ▲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305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274320"/>
            <a:ext cx="10972800" cy="5486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4400" b="1">
                <a:solidFill>
                  <a:srgbClr val="D4A853"/>
                </a:solidFill>
                <a:latin typeface="Microsoft YaHei"/>
              </a:defRPr>
            </a:pPr>
            <a:r>
              <a:t>企业上AI的四步正确姿势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822960"/>
            <a:ext cx="109728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200" b="1">
                <a:solidFill>
                  <a:srgbClr val="DADAE2"/>
                </a:solidFill>
                <a:latin typeface="Microsoft YaHei"/>
              </a:defRPr>
            </a:pPr>
            <a:r>
              <a:t>让软件做确定性，让AI做决策，各归其位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88720" y="1572768"/>
            <a:ext cx="1965960" cy="5029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4000" b="1">
                <a:solidFill>
                  <a:srgbClr val="D4A853"/>
                </a:solidFill>
                <a:latin typeface="Microsoft YaHei"/>
              </a:defRPr>
            </a:pPr>
            <a:r>
              <a:t>01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8720" y="2103120"/>
            <a:ext cx="196596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800" b="1">
                <a:solidFill>
                  <a:srgbClr val="FAFAFF"/>
                </a:solidFill>
                <a:latin typeface="Microsoft YaHei"/>
              </a:defRPr>
            </a:pPr>
            <a:r>
              <a:t>判断场景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43000" y="2697480"/>
            <a:ext cx="2057400" cy="25603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900" b="1">
                <a:solidFill>
                  <a:srgbClr val="DADAE2"/>
                </a:solidFill>
                <a:latin typeface="Microsoft YaHei"/>
              </a:defRPr>
            </a:pPr>
            <a:r>
              <a:t>确定性的任务继续用软件不确定的交给AI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00400" y="3017520"/>
            <a:ext cx="36576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200" b="0">
                <a:solidFill>
                  <a:srgbClr val="8A6E2E"/>
                </a:solidFill>
                <a:latin typeface="Microsoft YaHei"/>
              </a:defRPr>
            </a:pPr>
            <a:r>
              <a:t>▶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886200" y="1572768"/>
            <a:ext cx="1965960" cy="5029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4000" b="1">
                <a:solidFill>
                  <a:srgbClr val="D4A853"/>
                </a:solidFill>
                <a:latin typeface="Microsoft YaHei"/>
              </a:defRPr>
            </a:pPr>
            <a:r>
              <a:t>02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86200" y="2103120"/>
            <a:ext cx="196596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800" b="1">
                <a:solidFill>
                  <a:srgbClr val="FAFAFF"/>
                </a:solidFill>
                <a:latin typeface="Microsoft YaHei"/>
              </a:defRPr>
            </a:pPr>
            <a:r>
              <a:t>搭框架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840480" y="2697480"/>
            <a:ext cx="2057400" cy="25603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900" b="1">
                <a:solidFill>
                  <a:srgbClr val="DADAE2"/>
                </a:solidFill>
                <a:latin typeface="Microsoft YaHei"/>
              </a:defRPr>
            </a:pPr>
            <a:r>
              <a:t>搭建AI决策框架每个岗位配置替身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897880" y="3017520"/>
            <a:ext cx="36576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200" b="0">
                <a:solidFill>
                  <a:srgbClr val="8A6E2E"/>
                </a:solidFill>
                <a:latin typeface="Microsoft YaHei"/>
              </a:defRPr>
            </a:pPr>
            <a:r>
              <a:t>▶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83679" y="1572768"/>
            <a:ext cx="1965960" cy="5029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4000" b="1">
                <a:solidFill>
                  <a:srgbClr val="D4A853"/>
                </a:solidFill>
                <a:latin typeface="Microsoft YaHei"/>
              </a:defRPr>
            </a:pPr>
            <a:r>
              <a:t>03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583679" y="2103120"/>
            <a:ext cx="196596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800" b="1">
                <a:solidFill>
                  <a:srgbClr val="FAFAFF"/>
                </a:solidFill>
                <a:latin typeface="Microsoft YaHei"/>
              </a:defRPr>
            </a:pPr>
            <a:r>
              <a:t>员工跑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537959" y="2697480"/>
            <a:ext cx="2057400" cy="25603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900" b="1">
                <a:solidFill>
                  <a:srgbClr val="DADAE2"/>
                </a:solidFill>
                <a:latin typeface="Microsoft YaHei"/>
              </a:defRPr>
            </a:pPr>
            <a:r>
              <a:t>让替身指挥Bot工作从最简单的任务开始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595360" y="3017520"/>
            <a:ext cx="36576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200" b="0">
                <a:solidFill>
                  <a:srgbClr val="8A6E2E"/>
                </a:solidFill>
                <a:latin typeface="Microsoft YaHei"/>
              </a:defRPr>
            </a:pPr>
            <a:r>
              <a:t>▶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281160" y="1572768"/>
            <a:ext cx="1965960" cy="5029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4000" b="1">
                <a:solidFill>
                  <a:srgbClr val="D4A853"/>
                </a:solidFill>
                <a:latin typeface="Microsoft YaHei"/>
              </a:defRPr>
            </a:pPr>
            <a:r>
              <a:t>04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281160" y="2103120"/>
            <a:ext cx="196596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800" b="1">
                <a:solidFill>
                  <a:srgbClr val="FAFAFF"/>
                </a:solidFill>
                <a:latin typeface="Microsoft YaHei"/>
              </a:defRPr>
            </a:pPr>
            <a:r>
              <a:t>资产沉淀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235440" y="2697480"/>
            <a:ext cx="2057400" cy="25603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900" b="1">
                <a:solidFill>
                  <a:srgbClr val="DADAE2"/>
                </a:solidFill>
                <a:latin typeface="Microsoft YaHei"/>
              </a:defRPr>
            </a:pPr>
            <a:r>
              <a:t>自动化工作流沉淀公司人走资产不走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305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4270248" y="1828800"/>
            <a:ext cx="3657600" cy="36576"/>
          </a:xfrm>
          <a:prstGeom prst="rect">
            <a:avLst/>
          </a:prstGeom>
          <a:solidFill>
            <a:srgbClr val="E8C8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371600" y="2286000"/>
            <a:ext cx="9445752" cy="17373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5200" b="1">
                <a:solidFill>
                  <a:srgbClr val="D4A853"/>
                </a:solidFill>
                <a:latin typeface="Microsoft YaHei"/>
              </a:defRPr>
            </a:pPr>
            <a:r>
              <a:t>AI处理不确定性</a:t>
            </a:r>
            <a:br/>
            <a:r>
              <a:t>软件解决确定性</a:t>
            </a:r>
            <a:br/>
            <a:r>
              <a:t>各归其位，别搞反了</a:t>
            </a:r>
          </a:p>
        </p:txBody>
      </p:sp>
      <p:sp>
        <p:nvSpPr>
          <p:cNvPr id="4" name="Rectangle 3"/>
          <p:cNvSpPr/>
          <p:nvPr/>
        </p:nvSpPr>
        <p:spPr>
          <a:xfrm>
            <a:off x="4270248" y="4389120"/>
            <a:ext cx="3657600" cy="36576"/>
          </a:xfrm>
          <a:prstGeom prst="rect">
            <a:avLst/>
          </a:prstGeom>
          <a:solidFill>
            <a:srgbClr val="E8C8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286000" y="4937760"/>
            <a:ext cx="7616952" cy="5486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600" b="1">
                <a:solidFill>
                  <a:srgbClr val="DADAE2"/>
                </a:solidFill>
                <a:latin typeface="Microsoft YaHei"/>
              </a:defRPr>
            </a:pPr>
            <a:r>
              <a:t>让软件做确定性，让AI做决策——这就是企业上AI的正确姿势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305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4270248" y="548640"/>
            <a:ext cx="3657600" cy="27432"/>
          </a:xfrm>
          <a:prstGeom prst="rect">
            <a:avLst/>
          </a:prstGeom>
          <a:solidFill>
            <a:srgbClr val="8A6E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1371600"/>
            <a:ext cx="10972800" cy="8229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5000" b="1">
                <a:solidFill>
                  <a:srgbClr val="D4A853"/>
                </a:solidFill>
                <a:latin typeface="Microsoft YaHei"/>
              </a:defRPr>
            </a:pPr>
            <a:r>
              <a:t>聊聊你的行业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2194560"/>
            <a:ext cx="109728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800" b="1">
                <a:solidFill>
                  <a:srgbClr val="DADAE2"/>
                </a:solidFill>
                <a:latin typeface="Microsoft YaHei"/>
              </a:defRPr>
            </a:pPr>
            <a:r>
              <a:t>评论区留下你的行业，看我们如何为每个员工配置替身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0" y="3200400"/>
            <a:ext cx="3044952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3600" b="0">
                <a:solidFill>
                  <a:srgbClr val="FAFAFF"/>
                </a:solidFill>
                <a:latin typeface="Microsoft YaHei"/>
              </a:defRPr>
            </a:pPr>
            <a:r>
              <a:t>💬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0" y="3657600"/>
            <a:ext cx="3044952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400" b="1">
                <a:solidFill>
                  <a:srgbClr val="D4A853"/>
                </a:solidFill>
                <a:latin typeface="Microsoft YaHei"/>
              </a:defRPr>
            </a:pPr>
            <a:r>
              <a:t>评论区见</a:t>
            </a:r>
          </a:p>
        </p:txBody>
      </p:sp>
      <p:sp>
        <p:nvSpPr>
          <p:cNvPr id="7" name="Rectangle 6"/>
          <p:cNvSpPr/>
          <p:nvPr/>
        </p:nvSpPr>
        <p:spPr>
          <a:xfrm>
            <a:off x="1828800" y="4754880"/>
            <a:ext cx="8531352" cy="27432"/>
          </a:xfrm>
          <a:prstGeom prst="rect">
            <a:avLst/>
          </a:prstGeom>
          <a:solidFill>
            <a:srgbClr val="8A6E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828800" y="5029200"/>
            <a:ext cx="8531352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2400" b="1">
                <a:solidFill>
                  <a:srgbClr val="DADAE2"/>
                </a:solidFill>
                <a:latin typeface="Microsoft YaHei"/>
              </a:defRPr>
            </a:pPr>
            <a:r>
              <a:t>老板AI课，持续更新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14800" y="5943600"/>
            <a:ext cx="3959352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1800" b="0">
                <a:solidFill>
                  <a:srgbClr val="8A6E2E"/>
                </a:solidFill>
                <a:latin typeface="Microsoft YaHei"/>
              </a:defRPr>
            </a:pPr>
            <a:r>
              <a:t>龙虾军团 · 影子团队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